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62" r:id="rId5"/>
    <p:sldId id="266" r:id="rId6"/>
    <p:sldId id="274" r:id="rId7"/>
    <p:sldId id="281" r:id="rId8"/>
    <p:sldId id="269" r:id="rId9"/>
    <p:sldId id="257" r:id="rId10"/>
    <p:sldId id="261" r:id="rId11"/>
    <p:sldId id="258" r:id="rId12"/>
    <p:sldId id="259" r:id="rId13"/>
    <p:sldId id="264" r:id="rId14"/>
    <p:sldId id="282" r:id="rId15"/>
    <p:sldId id="265" r:id="rId16"/>
    <p:sldId id="283" r:id="rId17"/>
    <p:sldId id="284" r:id="rId18"/>
    <p:sldId id="276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yandex.ru/redir/nWO_r1F33ck?data=NnBZTWRhdFZKOHQxUjhzSWFYVGhXWHF1ZnpiclJfU1dpUVpBQV9aMUN5cVd6cFpsUk9tYWx0cnd2UndIOVV2c1pVbzEzeWpUMG9JQWxfcFQ0NUlXVGNQTnQteTd4S3NBLWF6ejFzVUtydnpOc1RPT2dxZlJtZUVUS0Z5UllBWERNWXJqUUFYWkV4LTJpNDFFWnpDekhVRHZVbGRaMmJUMTc1a3dRSnJ6OGU4ZkFldjFBc2FKbEZNd3BZZWszOFVfSWlZUmQxaG5sYndxVGpWMTdzazZXcUFHV2pTcjR6LUZsaExoNm9yZ1JVUXpjOGxlT2JuQXVWMHUxZGZUcUlmYWpfZlFqeFUyYVhDbWdlTWVGYWwyaGJ1U203cHdSWEhVeXpXOVd0V0k1TE03WU42WlRoQ19KalBSdzFWOHJ6VHpLdXlya0FkQ0J5cTY2UW0yQXNrQ1F5RVVBekJRVFhYWTdFTVI3T3Y5SUtpcS1IbUQ0a3JLVWE1VE0zMnVJeUYxel9VbU9haV90enVBZ3lVVHFmLTRhMnMtYlBxRTAtdjNkZGVOSWdNYVMxWkE0TktvOUd0R1ByS1pEd0U0QzB2WnBiRzFLWUozbW5kQllUQ1A2dGxkV1dpNWI3eWkyLWNQTFU3LTlFbFNOVjA&amp;b64e=2&amp;sign=242cbf3b2f424abc8384bd7b2c031ea0&amp;keyno=1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0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0633" y="2926517"/>
            <a:ext cx="66495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Georgia" pitchFamily="18" charset="0"/>
              </a:rPr>
              <a:t>«Организация трудовой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Georgia" pitchFamily="18" charset="0"/>
              </a:rPr>
              <a:t>деятельности на огороде»</a:t>
            </a:r>
            <a:endParaRPr lang="ru-RU" sz="36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1203494"/>
            <a:ext cx="4230645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КОНСУЛЬТАЦИЯ </a:t>
            </a:r>
          </a:p>
          <a:p>
            <a:pPr algn="ctr"/>
            <a:r>
              <a:rPr lang="ru-RU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ДЛЯ </a:t>
            </a:r>
          </a:p>
          <a:p>
            <a:pPr algn="ctr"/>
            <a:r>
              <a:rPr lang="ru-RU" sz="3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ВОСПИТАТЕЛЕЙ</a:t>
            </a:r>
            <a:endParaRPr lang="ru-RU" sz="3200" b="1" i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6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0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0519" y="1988839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У детей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старших</a:t>
            </a:r>
            <a:r>
              <a:rPr lang="ru-RU" b="1" dirty="0" smtClean="0">
                <a:latin typeface="Georgia" pitchFamily="18" charset="0"/>
              </a:rPr>
              <a:t> и средней групп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огород общий</a:t>
            </a:r>
            <a:r>
              <a:rPr lang="ru-RU" b="1" dirty="0" smtClean="0">
                <a:latin typeface="Georgia" pitchFamily="18" charset="0"/>
              </a:rPr>
              <a:t>.</a:t>
            </a:r>
          </a:p>
          <a:p>
            <a:endParaRPr lang="ru-RU" b="1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Такая планировка дает возможность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выращивать</a:t>
            </a:r>
            <a:r>
              <a:rPr lang="ru-RU" b="1" dirty="0" smtClean="0">
                <a:latin typeface="Georgia" pitchFamily="18" charset="0"/>
              </a:rPr>
              <a:t> и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вести наблюдения </a:t>
            </a:r>
            <a:r>
              <a:rPr lang="ru-RU" b="1" dirty="0" smtClean="0">
                <a:latin typeface="Georgia" pitchFamily="18" charset="0"/>
              </a:rPr>
              <a:t>за большим числом растений и избежать повторов в посадке.</a:t>
            </a:r>
            <a:endParaRPr lang="ru-RU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4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0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33501" y="1092071"/>
            <a:ext cx="3300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Средняя </a:t>
            </a:r>
            <a:r>
              <a:rPr lang="ru-RU" sz="2800" b="1" i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группа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97493" y="1916831"/>
            <a:ext cx="63268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Высаживают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те же культуры</a:t>
            </a:r>
            <a:r>
              <a:rPr lang="ru-RU" b="1" dirty="0" smtClean="0">
                <a:latin typeface="Georgia" pitchFamily="18" charset="0"/>
              </a:rPr>
              <a:t>, но при этом желательно иметь по возможности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не один, а два сорта </a:t>
            </a:r>
            <a:r>
              <a:rPr lang="ru-RU" b="1" dirty="0" smtClean="0">
                <a:latin typeface="Georgia" pitchFamily="18" charset="0"/>
              </a:rPr>
              <a:t>(например, салат кочанный и листовой, редис розовый с белым кончиком и белый),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морковь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нантская</a:t>
            </a:r>
            <a:r>
              <a:rPr lang="ru-RU" b="1" dirty="0" smtClean="0">
                <a:latin typeface="Georgia" pitchFamily="18" charset="0"/>
              </a:rPr>
              <a:t> и белая.</a:t>
            </a:r>
          </a:p>
          <a:p>
            <a:endParaRPr lang="ru-RU" b="1" dirty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Кроме того, можно выращивать и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шпинат</a:t>
            </a:r>
            <a:r>
              <a:rPr lang="ru-RU" b="1" dirty="0" smtClean="0">
                <a:latin typeface="Georgia" pitchFamily="18" charset="0"/>
              </a:rPr>
              <a:t>. Сравнивая овощи, дети могут находить общие признаки и различия.</a:t>
            </a:r>
            <a:endParaRPr lang="ru-RU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07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0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483768" y="1048197"/>
            <a:ext cx="3658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Старшие группы</a:t>
            </a:r>
            <a:endParaRPr lang="ru-RU" sz="2800" b="1" i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1849070"/>
            <a:ext cx="60486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Дается весь набор овощных растений, рекомендуемых для участка детского сада. 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b="1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При этом выращивают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овощи, которые размножаются семенами и рассадой</a:t>
            </a:r>
            <a:r>
              <a:rPr lang="ru-RU" b="1" dirty="0" smtClean="0"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b="1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</a:rPr>
              <a:t> Это несколько видов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капусты</a:t>
            </a:r>
            <a:r>
              <a:rPr lang="ru-RU" b="1" dirty="0" smtClean="0">
                <a:latin typeface="Georgia" pitchFamily="18" charset="0"/>
              </a:rPr>
              <a:t> (кочанная, цветная, кольраби, брюссельская),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помидоры, огурцы, кабачки</a:t>
            </a:r>
            <a:r>
              <a:rPr lang="ru-RU" b="1" dirty="0" smtClean="0">
                <a:latin typeface="Georgia" pitchFamily="18" charset="0"/>
              </a:rPr>
              <a:t>. Сажают также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тыкву, подсолнечник</a:t>
            </a:r>
            <a:r>
              <a:rPr lang="ru-RU" b="1" dirty="0" smtClean="0">
                <a:latin typeface="Georgia" pitchFamily="18" charset="0"/>
              </a:rPr>
              <a:t>, несколько лунок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картофеля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81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01795" y="2255489"/>
            <a:ext cx="716014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подготовка почвы к посеву и посадке (</a:t>
            </a:r>
            <a:r>
              <a:rPr lang="ru-RU" b="1" dirty="0" err="1">
                <a:latin typeface="Georgia" pitchFamily="18" charset="0"/>
              </a:rPr>
              <a:t>перекопувоння</a:t>
            </a:r>
            <a:r>
              <a:rPr lang="ru-RU" b="1" dirty="0">
                <a:latin typeface="Georgia" pitchFamily="18" charset="0"/>
              </a:rPr>
              <a:t>, рыхления),</a:t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посев семян моркови, петрушки кудрявой и корневой, укропа, шпината, щавеля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пересадка рассады с огорода или цветника в помещения</a:t>
            </a:r>
          </a:p>
          <a:p>
            <a:r>
              <a:rPr lang="ru-RU" dirty="0">
                <a:latin typeface="Georgia" pitchFamily="18" charset="0"/>
              </a:rPr>
              <a:t/>
            </a:r>
            <a:br>
              <a:rPr lang="ru-RU" dirty="0">
                <a:latin typeface="Georgia" pitchFamily="18" charset="0"/>
              </a:rPr>
            </a:br>
            <a:r>
              <a:rPr lang="ru-RU" dirty="0" smtClean="0">
                <a:latin typeface="Georgia" pitchFamily="18" charset="0"/>
              </a:rPr>
              <a:t>-</a:t>
            </a:r>
            <a:endParaRPr lang="ru-RU" dirty="0">
              <a:latin typeface="Georgia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864294"/>
            <a:ext cx="612997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Содержание труда в природе осенью для детей старшего дошкольного возраста</a:t>
            </a:r>
            <a:endParaRPr lang="ru-RU" sz="2800" b="1" i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6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1017092"/>
            <a:ext cx="61206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b="1" dirty="0" smtClean="0">
                <a:latin typeface="Georgia" pitchFamily="18" charset="0"/>
              </a:rPr>
              <a:t>сбор урожая;</a:t>
            </a:r>
          </a:p>
          <a:p>
            <a:pPr marL="285750" indent="-285750">
              <a:buFontTx/>
              <a:buChar char="-"/>
            </a:pPr>
            <a:endParaRPr lang="ru-RU" b="1" dirty="0" smtClean="0">
              <a:latin typeface="Georgia" pitchFamily="18" charset="0"/>
            </a:endParaRPr>
          </a:p>
          <a:p>
            <a:r>
              <a:rPr lang="ru-RU" b="1" dirty="0" smtClean="0">
                <a:latin typeface="Georgia" pitchFamily="18" charset="0"/>
              </a:rPr>
              <a:t>- </a:t>
            </a:r>
            <a:r>
              <a:rPr lang="ru-RU" b="1" dirty="0">
                <a:latin typeface="Georgia" pitchFamily="18" charset="0"/>
              </a:rPr>
              <a:t>сбор семян, листьев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посадка кустарников и деревьев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поливание кустов и деревьев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уборка участков от мусора, камней, листьев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укрытие растений на зиму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</a:t>
            </a:r>
            <a:r>
              <a:rPr lang="ru-RU" b="1" dirty="0" err="1">
                <a:latin typeface="Georgia" pitchFamily="18" charset="0"/>
              </a:rPr>
              <a:t>подгребание</a:t>
            </a:r>
            <a:r>
              <a:rPr lang="ru-RU" b="1" dirty="0">
                <a:latin typeface="Georgia" pitchFamily="18" charset="0"/>
              </a:rPr>
              <a:t> снега под деревья, кусты</a:t>
            </a:r>
            <a:endParaRPr lang="ru-RU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Перечень инвентаря для работы детей в природе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atin typeface="Georgia" pitchFamily="18" charset="0"/>
              </a:rPr>
              <a:t>грабли </a:t>
            </a:r>
            <a:r>
              <a:rPr lang="ru-RU" b="1" dirty="0">
                <a:latin typeface="Georgia" pitchFamily="18" charset="0"/>
              </a:rPr>
              <a:t>металлические - длина древка-100-110 см, диаметр древка - 2 -2,5 см, длина грабель - 20 -22 см, длина зубцов - 5 </a:t>
            </a:r>
            <a:r>
              <a:rPr lang="ru-RU" b="1" dirty="0" smtClean="0">
                <a:latin typeface="Georgia" pitchFamily="18" charset="0"/>
              </a:rPr>
              <a:t>см;</a:t>
            </a:r>
          </a:p>
          <a:p>
            <a:pPr marL="285750" indent="-285750">
              <a:buFontTx/>
              <a:buChar char="-"/>
            </a:pPr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железная лопата - длина древка - 100 - 110 см, диаметр древка -2 - 2,5 см, высота лопаты - 15 см, ширина лопаты - 13 </a:t>
            </a:r>
            <a:r>
              <a:rPr lang="ru-RU" b="1" dirty="0" smtClean="0">
                <a:latin typeface="Georgia" pitchFamily="18" charset="0"/>
              </a:rPr>
              <a:t>см;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ведро</a:t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лейка</a:t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тяпка</a:t>
            </a:r>
            <a:br>
              <a:rPr lang="ru-RU" b="1" dirty="0">
                <a:latin typeface="Georgia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6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4472" y="965062"/>
            <a:ext cx="64087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b="1" dirty="0" smtClean="0">
                <a:latin typeface="Georgia" pitchFamily="18" charset="0"/>
              </a:rPr>
              <a:t>совок </a:t>
            </a:r>
            <a:r>
              <a:rPr lang="ru-RU" b="1" dirty="0">
                <a:latin typeface="Georgia" pitchFamily="18" charset="0"/>
              </a:rPr>
              <a:t>длиной 16 -20 см</a:t>
            </a:r>
            <a:br>
              <a:rPr lang="ru-RU" b="1" dirty="0">
                <a:latin typeface="Georgia" pitchFamily="18" charset="0"/>
              </a:rPr>
            </a:br>
            <a:endParaRPr lang="ru-RU" b="1" dirty="0" smtClean="0">
              <a:latin typeface="Georgia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b="1" dirty="0" smtClean="0">
                <a:latin typeface="Georgia" pitchFamily="18" charset="0"/>
              </a:rPr>
              <a:t>колышки </a:t>
            </a:r>
            <a:r>
              <a:rPr lang="ru-RU" b="1" dirty="0">
                <a:latin typeface="Georgia" pitchFamily="18" charset="0"/>
              </a:rPr>
              <a:t>высотой 30 </a:t>
            </a:r>
            <a:r>
              <a:rPr lang="ru-RU" b="1" dirty="0" smtClean="0">
                <a:latin typeface="Georgia" pitchFamily="18" charset="0"/>
              </a:rPr>
              <a:t>см;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деревянный молоток</a:t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тачка - длина - 100 - 110 см, расстояние между ручками - 30 - 35 </a:t>
            </a:r>
            <a:r>
              <a:rPr lang="ru-RU" b="1" dirty="0" smtClean="0">
                <a:latin typeface="Georgia" pitchFamily="18" charset="0"/>
              </a:rPr>
              <a:t>см;</a:t>
            </a:r>
          </a:p>
          <a:p>
            <a:r>
              <a:rPr lang="ru-RU" b="1" dirty="0">
                <a:latin typeface="Georgia" pitchFamily="18" charset="0"/>
              </a:rPr>
              <a:t/>
            </a:r>
            <a:br>
              <a:rPr lang="ru-RU" b="1" dirty="0">
                <a:latin typeface="Georgia" pitchFamily="18" charset="0"/>
              </a:rPr>
            </a:br>
            <a:r>
              <a:rPr lang="ru-RU" b="1" dirty="0">
                <a:latin typeface="Georgia" pitchFamily="18" charset="0"/>
              </a:rPr>
              <a:t>- квадратный ящик - длина бортика - 20 - 25 см, высота бортика - 7 </a:t>
            </a:r>
            <a:r>
              <a:rPr lang="ru-RU" b="1" dirty="0" smtClean="0">
                <a:latin typeface="Georgia" pitchFamily="18" charset="0"/>
              </a:rPr>
              <a:t>см;</a:t>
            </a:r>
          </a:p>
          <a:p>
            <a:r>
              <a:rPr lang="ru-RU" b="1" dirty="0" smtClean="0">
                <a:latin typeface="Georgia" pitchFamily="18" charset="0"/>
              </a:rPr>
              <a:t> </a:t>
            </a:r>
            <a:endParaRPr lang="ru-RU" b="1" dirty="0">
              <a:latin typeface="Georgia" pitchFamily="18" charset="0"/>
            </a:endParaRPr>
          </a:p>
          <a:p>
            <a:r>
              <a:rPr lang="ru-RU" b="1" dirty="0">
                <a:latin typeface="Georgia" pitchFamily="18" charset="0"/>
              </a:rPr>
              <a:t>- носилки - длина-100-110 см, расстояние между ручками - 30 -35 см, длина ящика - 30-40см.</a:t>
            </a:r>
            <a:endParaRPr lang="ru-RU" b="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62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AutoShape 2" descr="https://apf.mail.ru/cgi-bin/readmsg/20170523_165400.jpg?id=14955405240000000423%3B0%3B3&amp;x-email=n-bulashova%40mail.ru&amp;exif=1&amp;bs=2970&amp;bl=3280644&amp;ct=image%2Fjpeg&amp;cn=20170523_165400.jpg&amp;cte=binary"/>
          <p:cNvSpPr>
            <a:spLocks noChangeAspect="1" noChangeArrowheads="1"/>
          </p:cNvSpPr>
          <p:nvPr/>
        </p:nvSpPr>
        <p:spPr bwMode="auto">
          <a:xfrm>
            <a:off x="63500" y="-136525"/>
            <a:ext cx="39319200" cy="221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https://apf.mail.ru/cgi-bin/readmsg/20170523_165400.jpg?id=14955405240000000423%3B0%3B3&amp;x-email=n-bulashova%40mail.ru&amp;exif=1&amp;bs=2970&amp;bl=3280644&amp;ct=image%2Fjpeg&amp;cn=20170523_165400.jpg&amp;cte=binary"/>
          <p:cNvSpPr>
            <a:spLocks noChangeAspect="1" noChangeArrowheads="1"/>
          </p:cNvSpPr>
          <p:nvPr/>
        </p:nvSpPr>
        <p:spPr bwMode="auto">
          <a:xfrm>
            <a:off x="215900" y="15875"/>
            <a:ext cx="39319200" cy="221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Маруся\Desktop\картинки от мурашки\ирке\20170523_1654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178" y="949631"/>
            <a:ext cx="5177539" cy="2912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397112" y="3244334"/>
            <a:ext cx="349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63688" y="4365104"/>
            <a:ext cx="4536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«Как знакомить дошкольников с природой»</a:t>
            </a:r>
          </a:p>
          <a:p>
            <a:r>
              <a:rPr lang="ru-RU" dirty="0" smtClean="0"/>
              <a:t>Под ред. П.Г. </a:t>
            </a:r>
            <a:r>
              <a:rPr lang="ru-RU" dirty="0" err="1" smtClean="0"/>
              <a:t>Саморуковой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31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организация труда в природе.doc</a:t>
            </a:r>
          </a:p>
          <a:p>
            <a:r>
              <a:rPr lang="ru-RU" dirty="0"/>
              <a:t>Это документ с сайта </a:t>
            </a:r>
            <a:r>
              <a:rPr lang="ru-RU" dirty="0">
                <a:hlinkClick r:id="rId3"/>
              </a:rPr>
              <a:t>artemivsk-dnz24.edukit.dn.ua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9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69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1268760"/>
            <a:ext cx="5790368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7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Спасибо</a:t>
            </a:r>
          </a:p>
          <a:p>
            <a:pPr algn="ctr"/>
            <a:r>
              <a:rPr lang="ru-RU" sz="7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 за</a:t>
            </a:r>
          </a:p>
          <a:p>
            <a:pPr algn="ctr"/>
            <a:r>
              <a:rPr lang="ru-RU" sz="72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 внимание!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9239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1718811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Georgia" pitchFamily="18" charset="0"/>
              </a:rPr>
              <a:t>т</a:t>
            </a:r>
            <a:r>
              <a:rPr lang="ru-RU" dirty="0" smtClean="0">
                <a:latin typeface="Georgia" pitchFamily="18" charset="0"/>
              </a:rPr>
              <a:t>руд важен </a:t>
            </a:r>
            <a:r>
              <a:rPr lang="ru-RU" dirty="0">
                <a:latin typeface="Georgia" pitchFamily="18" charset="0"/>
              </a:rPr>
              <a:t>для интеллектуального развития </a:t>
            </a:r>
            <a:r>
              <a:rPr lang="ru-RU" dirty="0" smtClean="0">
                <a:latin typeface="Georgia" pitchFamily="18" charset="0"/>
              </a:rPr>
              <a:t>детей;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способствует </a:t>
            </a:r>
            <a:r>
              <a:rPr lang="ru-RU" dirty="0">
                <a:latin typeface="Georgia" pitchFamily="18" charset="0"/>
              </a:rPr>
              <a:t>активному усвоению и использованию ими приобретенных знаний, а полученные впечатления побуждают их к активному обмену мнениями, способствуют формированию суждений на основе анализа результатов труда и </a:t>
            </a:r>
            <a:r>
              <a:rPr lang="ru-RU" dirty="0" smtClean="0">
                <a:latin typeface="Georgia" pitchFamily="18" charset="0"/>
              </a:rPr>
              <a:t>сравнений;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способствует </a:t>
            </a:r>
            <a:r>
              <a:rPr lang="ru-RU" dirty="0">
                <a:latin typeface="Georgia" pitchFamily="18" charset="0"/>
              </a:rPr>
              <a:t>развитию </a:t>
            </a:r>
            <a:r>
              <a:rPr lang="ru-RU" dirty="0" smtClean="0">
                <a:latin typeface="Georgia" pitchFamily="18" charset="0"/>
              </a:rPr>
              <a:t>наблюдательности, любознательности</a:t>
            </a:r>
            <a:r>
              <a:rPr lang="ru-RU" dirty="0">
                <a:latin typeface="Georgia" pitchFamily="18" charset="0"/>
              </a:rPr>
              <a:t>, воспитанию интереса к сельскохозяйственному труду и уважения к людям, которые им </a:t>
            </a:r>
            <a:r>
              <a:rPr lang="ru-RU" dirty="0" smtClean="0">
                <a:latin typeface="Georgia" pitchFamily="18" charset="0"/>
              </a:rPr>
              <a:t>занимаются;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77881" y="764704"/>
            <a:ext cx="59561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Роль трудовой </a:t>
            </a:r>
          </a:p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деятельности на огороде: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9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3608" y="1268760"/>
            <a:ext cx="68407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знакомятся </a:t>
            </a:r>
            <a:r>
              <a:rPr lang="ru-RU" dirty="0">
                <a:latin typeface="Georgia" pitchFamily="18" charset="0"/>
              </a:rPr>
              <a:t>с простейшими техническими приспособлениями, орудиями, овладевают навыками работы с ними, учатся бережному отношению к </a:t>
            </a:r>
            <a:r>
              <a:rPr lang="ru-RU" dirty="0" smtClean="0">
                <a:latin typeface="Georgia" pitchFamily="18" charset="0"/>
              </a:rPr>
              <a:t>природе;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Georgia" pitchFamily="18" charset="0"/>
              </a:rPr>
              <a:t>с</a:t>
            </a:r>
            <a:r>
              <a:rPr lang="ru-RU" dirty="0" smtClean="0">
                <a:latin typeface="Georgia" pitchFamily="18" charset="0"/>
              </a:rPr>
              <a:t>пособствует физическому </a:t>
            </a:r>
            <a:r>
              <a:rPr lang="ru-RU" dirty="0">
                <a:latin typeface="Georgia" pitchFamily="18" charset="0"/>
              </a:rPr>
              <a:t>развитию детей - совершенствуются движения, стимулируется деятельность различных органов и систем организма через содержание труда в </a:t>
            </a:r>
            <a:r>
              <a:rPr lang="ru-RU" dirty="0" smtClean="0">
                <a:latin typeface="Georgia" pitchFamily="18" charset="0"/>
              </a:rPr>
              <a:t>природе;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Georgia" pitchFamily="18" charset="0"/>
              </a:rPr>
              <a:t>с</a:t>
            </a:r>
            <a:r>
              <a:rPr lang="ru-RU" dirty="0" smtClean="0">
                <a:latin typeface="Georgia" pitchFamily="18" charset="0"/>
              </a:rPr>
              <a:t>пособствует формированию </a:t>
            </a:r>
            <a:r>
              <a:rPr lang="ru-RU" dirty="0">
                <a:latin typeface="Georgia" pitchFamily="18" charset="0"/>
              </a:rPr>
              <a:t>морально-волевых качеств личности, позволяет расширить кругозор малышей</a:t>
            </a:r>
          </a:p>
        </p:txBody>
      </p:sp>
    </p:spTree>
    <p:extLst>
      <p:ext uri="{BB962C8B-B14F-4D97-AF65-F5344CB8AC3E}">
        <p14:creationId xmlns:p14="http://schemas.microsoft.com/office/powerpoint/2010/main" val="317022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836712"/>
            <a:ext cx="70567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Georgia" pitchFamily="18" charset="0"/>
              </a:rPr>
              <a:t>Организуя труд детей</a:t>
            </a:r>
            <a:r>
              <a:rPr lang="ru-RU" dirty="0">
                <a:latin typeface="Georgia" pitchFamily="18" charset="0"/>
              </a:rPr>
              <a:t> </a:t>
            </a:r>
            <a:r>
              <a:rPr lang="ru-RU" dirty="0" smtClean="0">
                <a:latin typeface="Georgia" pitchFamily="18" charset="0"/>
              </a:rPr>
              <a:t>педагог должен позаботиться  </a:t>
            </a:r>
            <a:r>
              <a:rPr lang="ru-RU" dirty="0">
                <a:latin typeface="Georgia" pitchFamily="18" charset="0"/>
              </a:rPr>
              <a:t>о </a:t>
            </a:r>
            <a:r>
              <a:rPr lang="ru-RU" dirty="0">
                <a:solidFill>
                  <a:srgbClr val="FF0000"/>
                </a:solidFill>
                <a:latin typeface="Georgia" pitchFamily="18" charset="0"/>
              </a:rPr>
              <a:t>безопасности их жизнедеятельности</a:t>
            </a:r>
            <a:r>
              <a:rPr lang="ru-RU" dirty="0" smtClean="0">
                <a:latin typeface="Georgia" pitchFamily="18" charset="0"/>
              </a:rPr>
              <a:t>:</a:t>
            </a:r>
          </a:p>
          <a:p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растения </a:t>
            </a:r>
            <a:r>
              <a:rPr lang="ru-RU" dirty="0">
                <a:latin typeface="Georgia" pitchFamily="18" charset="0"/>
              </a:rPr>
              <a:t>следует располагать так, чтобы дети могли ухаживать за ними, стоя на </a:t>
            </a:r>
            <a:r>
              <a:rPr lang="ru-RU" dirty="0" smtClean="0">
                <a:latin typeface="Georgia" pitchFamily="18" charset="0"/>
              </a:rPr>
              <a:t>тропе </a:t>
            </a:r>
            <a:r>
              <a:rPr lang="ru-RU" dirty="0">
                <a:latin typeface="Georgia" pitchFamily="18" charset="0"/>
              </a:rPr>
              <a:t>на </a:t>
            </a:r>
            <a:r>
              <a:rPr lang="ru-RU" dirty="0" smtClean="0">
                <a:latin typeface="Georgia" pitchFamily="18" charset="0"/>
              </a:rPr>
              <a:t>огорода;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нельзя </a:t>
            </a:r>
            <a:r>
              <a:rPr lang="ru-RU" dirty="0">
                <a:latin typeface="Georgia" pitchFamily="18" charset="0"/>
              </a:rPr>
              <a:t>позволять детям старшего дошкольного возраста переносить массу большую чем: 2 - 2,5 кг</a:t>
            </a:r>
            <a:r>
              <a:rPr lang="ru-RU" dirty="0" smtClean="0">
                <a:latin typeface="Georgia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 </a:t>
            </a:r>
            <a:r>
              <a:rPr lang="ru-RU" dirty="0">
                <a:latin typeface="Georgia" pitchFamily="18" charset="0"/>
              </a:rPr>
              <a:t>нельзя привлекать детей к разведению </a:t>
            </a:r>
            <a:r>
              <a:rPr lang="ru-RU" dirty="0" smtClean="0">
                <a:latin typeface="Georgia" pitchFamily="18" charset="0"/>
              </a:rPr>
              <a:t>костров, </a:t>
            </a:r>
            <a:r>
              <a:rPr lang="ru-RU" dirty="0">
                <a:latin typeface="Georgia" pitchFamily="18" charset="0"/>
              </a:rPr>
              <a:t>сжигание сухих </a:t>
            </a:r>
            <a:r>
              <a:rPr lang="ru-RU" dirty="0" smtClean="0">
                <a:latin typeface="Georgia" pitchFamily="18" charset="0"/>
              </a:rPr>
              <a:t>листьев;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общее </a:t>
            </a:r>
            <a:r>
              <a:rPr lang="ru-RU" dirty="0">
                <a:latin typeface="Georgia" pitchFamily="18" charset="0"/>
              </a:rPr>
              <a:t>время, отводимое на выполнение работы, не должна превышать 30 мин. </a:t>
            </a:r>
            <a:r>
              <a:rPr lang="ru-RU" dirty="0" smtClean="0">
                <a:latin typeface="Georgia" pitchFamily="18" charset="0"/>
              </a:rPr>
              <a:t>При </a:t>
            </a:r>
            <a:r>
              <a:rPr lang="ru-RU" dirty="0">
                <a:latin typeface="Georgia" pitchFamily="18" charset="0"/>
              </a:rPr>
              <a:t>этом каждые 7-10 мин. следует менять деятельность детей или устраивать перерывы.</a:t>
            </a:r>
          </a:p>
        </p:txBody>
      </p:sp>
    </p:spTree>
    <p:extLst>
      <p:ext uri="{BB962C8B-B14F-4D97-AF65-F5344CB8AC3E}">
        <p14:creationId xmlns:p14="http://schemas.microsoft.com/office/powerpoint/2010/main" val="298441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27584" y="830461"/>
            <a:ext cx="67687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Georgia" pitchFamily="18" charset="0"/>
              </a:rPr>
              <a:t>Организуя труд детей в природе, следует обязательно позаботиться о выполнении </a:t>
            </a:r>
            <a:r>
              <a:rPr lang="ru-RU" dirty="0">
                <a:solidFill>
                  <a:srgbClr val="FF0000"/>
                </a:solidFill>
                <a:latin typeface="Georgia" pitchFamily="18" charset="0"/>
              </a:rPr>
              <a:t>гигиенических </a:t>
            </a:r>
            <a:r>
              <a:rPr lang="ru-RU" dirty="0" smtClean="0">
                <a:solidFill>
                  <a:srgbClr val="FF0000"/>
                </a:solidFill>
                <a:latin typeface="Georgia" pitchFamily="18" charset="0"/>
              </a:rPr>
              <a:t>требований</a:t>
            </a:r>
            <a:r>
              <a:rPr lang="ru-RU" dirty="0" smtClean="0">
                <a:latin typeface="Georgia" pitchFamily="18" charset="0"/>
              </a:rPr>
              <a:t>:</a:t>
            </a:r>
          </a:p>
          <a:p>
            <a:pPr algn="ctr"/>
            <a:endParaRPr lang="ru-RU" dirty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труд </a:t>
            </a:r>
            <a:r>
              <a:rPr lang="ru-RU" dirty="0">
                <a:latin typeface="Georgia" pitchFamily="18" charset="0"/>
              </a:rPr>
              <a:t>следует организовывать в то время, когда на улице не жарко, - утром или </a:t>
            </a:r>
            <a:r>
              <a:rPr lang="ru-RU" dirty="0" smtClean="0">
                <a:latin typeface="Georgia" pitchFamily="18" charset="0"/>
              </a:rPr>
              <a:t>вечером;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инвентарь </a:t>
            </a:r>
            <a:r>
              <a:rPr lang="ru-RU" dirty="0">
                <a:latin typeface="Georgia" pitchFamily="18" charset="0"/>
              </a:rPr>
              <a:t>должен соответствовать росту </a:t>
            </a:r>
            <a:r>
              <a:rPr lang="ru-RU" dirty="0" smtClean="0">
                <a:latin typeface="Georgia" pitchFamily="18" charset="0"/>
              </a:rPr>
              <a:t>детей;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необходимо </a:t>
            </a:r>
            <a:r>
              <a:rPr lang="ru-RU" dirty="0">
                <a:latin typeface="Georgia" pitchFamily="18" charset="0"/>
              </a:rPr>
              <a:t>переодевать детей в одежду, специально принесенный родителями для работы в природе, который следует хранить в </a:t>
            </a:r>
            <a:r>
              <a:rPr lang="ru-RU" dirty="0" smtClean="0">
                <a:latin typeface="Georgia" pitchFamily="18" charset="0"/>
              </a:rPr>
              <a:t>группах;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необходимо </a:t>
            </a:r>
            <a:r>
              <a:rPr lang="ru-RU" dirty="0">
                <a:latin typeface="Georgia" pitchFamily="18" charset="0"/>
              </a:rPr>
              <a:t>обеспечивать периодическую смену позы детей, предотвращая </a:t>
            </a:r>
            <a:r>
              <a:rPr lang="ru-RU" dirty="0" smtClean="0">
                <a:latin typeface="Georgia" pitchFamily="18" charset="0"/>
              </a:rPr>
              <a:t>переутомлении;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после </a:t>
            </a:r>
            <a:r>
              <a:rPr lang="ru-RU" dirty="0">
                <a:latin typeface="Georgia" pitchFamily="18" charset="0"/>
              </a:rPr>
              <a:t>окончания работы следует хорошо вымыть руки.</a:t>
            </a:r>
          </a:p>
        </p:txBody>
      </p:sp>
    </p:spTree>
    <p:extLst>
      <p:ext uri="{BB962C8B-B14F-4D97-AF65-F5344CB8AC3E}">
        <p14:creationId xmlns:p14="http://schemas.microsoft.com/office/powerpoint/2010/main" val="414651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05735" y="2285107"/>
            <a:ext cx="62646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Организуя </a:t>
            </a:r>
            <a:r>
              <a:rPr lang="ru-RU" dirty="0">
                <a:latin typeface="Georgia" pitchFamily="18" charset="0"/>
              </a:rPr>
              <a:t>труд детей в природе на территории дошкольного учреждения, педагоги используют такие формы трудовой деятельности, как </a:t>
            </a:r>
            <a:r>
              <a:rPr lang="ru-RU" dirty="0">
                <a:solidFill>
                  <a:srgbClr val="FF0000"/>
                </a:solidFill>
                <a:latin typeface="Georgia" pitchFamily="18" charset="0"/>
              </a:rPr>
              <a:t>поручение</a:t>
            </a:r>
            <a:r>
              <a:rPr lang="ru-RU" dirty="0">
                <a:latin typeface="Georgia" pitchFamily="18" charset="0"/>
              </a:rPr>
              <a:t> и </a:t>
            </a:r>
            <a:r>
              <a:rPr lang="ru-RU" dirty="0">
                <a:solidFill>
                  <a:srgbClr val="FF0000"/>
                </a:solidFill>
                <a:latin typeface="Georgia" pitchFamily="18" charset="0"/>
              </a:rPr>
              <a:t>коллективный труд</a:t>
            </a:r>
            <a:r>
              <a:rPr lang="ru-RU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Поручения </a:t>
            </a:r>
            <a:r>
              <a:rPr lang="ru-RU" dirty="0">
                <a:latin typeface="Georgia" pitchFamily="18" charset="0"/>
              </a:rPr>
              <a:t>являются самой доступной и распространенной формой привлечения детей к ежедневной трудовой деятельности в детском саду.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63687" y="1052736"/>
            <a:ext cx="494879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Формы организации </a:t>
            </a:r>
          </a:p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труда детей в природе: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335846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7604" y="1412776"/>
            <a:ext cx="63727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Georgia" pitchFamily="18" charset="0"/>
              </a:rPr>
              <a:t>Организуя коллективный труд с целью обучения определенной деятельности, </a:t>
            </a:r>
            <a:r>
              <a:rPr lang="ru-RU" dirty="0">
                <a:solidFill>
                  <a:srgbClr val="FF0000"/>
                </a:solidFill>
                <a:latin typeface="Georgia" pitchFamily="18" charset="0"/>
              </a:rPr>
              <a:t>следует соблюдать педагогических требований к ее </a:t>
            </a:r>
            <a:r>
              <a:rPr lang="ru-RU" dirty="0" smtClean="0">
                <a:solidFill>
                  <a:srgbClr val="FF0000"/>
                </a:solidFill>
                <a:latin typeface="Georgia" pitchFamily="18" charset="0"/>
              </a:rPr>
              <a:t>структуре</a:t>
            </a:r>
            <a:r>
              <a:rPr lang="ru-RU" dirty="0" smtClean="0">
                <a:latin typeface="Georgia" pitchFamily="18" charset="0"/>
              </a:rPr>
              <a:t>, </a:t>
            </a:r>
            <a:r>
              <a:rPr lang="ru-RU" dirty="0">
                <a:latin typeface="Georgia" pitchFamily="18" charset="0"/>
              </a:rPr>
              <a:t>которая обязательно должна содержать</a:t>
            </a:r>
            <a:r>
              <a:rPr lang="ru-RU" dirty="0" smtClean="0">
                <a:latin typeface="Georgia" pitchFamily="18" charset="0"/>
              </a:rPr>
              <a:t>:</a:t>
            </a:r>
          </a:p>
          <a:p>
            <a:endParaRPr lang="ru-RU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предоставление </a:t>
            </a:r>
            <a:r>
              <a:rPr lang="ru-RU" dirty="0">
                <a:latin typeface="Georgia" pitchFamily="18" charset="0"/>
              </a:rPr>
              <a:t>необходимых знаний; мотивацию </a:t>
            </a:r>
            <a:r>
              <a:rPr lang="ru-RU" dirty="0" smtClean="0">
                <a:latin typeface="Georgia" pitchFamily="18" charset="0"/>
              </a:rPr>
              <a:t>труда;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показ </a:t>
            </a:r>
            <a:r>
              <a:rPr lang="ru-RU" dirty="0">
                <a:latin typeface="Georgia" pitchFamily="18" charset="0"/>
              </a:rPr>
              <a:t>и объяснение способов действия; собственно </a:t>
            </a:r>
            <a:r>
              <a:rPr lang="ru-RU" dirty="0" smtClean="0">
                <a:latin typeface="Georgia" pitchFamily="18" charset="0"/>
              </a:rPr>
              <a:t>труд;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 smtClean="0">
              <a:latin typeface="Georgia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анализ </a:t>
            </a:r>
            <a:r>
              <a:rPr lang="ru-RU" dirty="0">
                <a:latin typeface="Georgia" pitchFamily="18" charset="0"/>
              </a:rPr>
              <a:t>полученных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218617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20538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45307" y="2353663"/>
            <a:ext cx="64087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беседа </a:t>
            </a:r>
            <a:r>
              <a:rPr lang="ru-RU" dirty="0">
                <a:latin typeface="Georgia" pitchFamily="18" charset="0"/>
              </a:rPr>
              <a:t>о растениях - их внешний вид, необходимые условия для выращивания, значение для человека и природы;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постановка </a:t>
            </a:r>
            <a:r>
              <a:rPr lang="ru-RU" dirty="0">
                <a:latin typeface="Georgia" pitchFamily="18" charset="0"/>
              </a:rPr>
              <a:t>цели и мотивация труда;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обследование </a:t>
            </a:r>
            <a:r>
              <a:rPr lang="ru-RU" dirty="0">
                <a:latin typeface="Georgia" pitchFamily="18" charset="0"/>
              </a:rPr>
              <a:t>посадочного материала</a:t>
            </a:r>
            <a:r>
              <a:rPr lang="ru-RU" dirty="0" smtClean="0">
                <a:latin typeface="Georgia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 </a:t>
            </a:r>
            <a:r>
              <a:rPr lang="ru-RU" dirty="0">
                <a:latin typeface="Georgia" pitchFamily="18" charset="0"/>
              </a:rPr>
              <a:t>инструктаж</a:t>
            </a:r>
            <a:r>
              <a:rPr lang="ru-RU" dirty="0" smtClean="0">
                <a:latin typeface="Georgia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 </a:t>
            </a:r>
            <a:r>
              <a:rPr lang="ru-RU" dirty="0">
                <a:latin typeface="Georgia" pitchFamily="18" charset="0"/>
              </a:rPr>
              <a:t>ход </a:t>
            </a:r>
            <a:r>
              <a:rPr lang="ru-RU" dirty="0" smtClean="0">
                <a:latin typeface="Georgia" pitchFamily="18" charset="0"/>
              </a:rPr>
              <a:t>работы;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>
                <a:latin typeface="Georgia" pitchFamily="18" charset="0"/>
              </a:rPr>
              <a:t>подведение </a:t>
            </a:r>
            <a:r>
              <a:rPr lang="ru-RU" dirty="0">
                <a:latin typeface="Georgia" pitchFamily="18" charset="0"/>
              </a:rPr>
              <a:t>итогов.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91605" y="904647"/>
            <a:ext cx="566373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Структура коллективной </a:t>
            </a:r>
          </a:p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работы, связанная с </a:t>
            </a:r>
          </a:p>
          <a:p>
            <a:pPr algn="ctr"/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выращиванием растений</a:t>
            </a:r>
            <a:r>
              <a:rPr lang="ru-RU" b="1" i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97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l.concept-irk.ru/uploads/posts/2010-06/1276587769_550-srryirriryo-ryerryiry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" y="0"/>
            <a:ext cx="9131643" cy="683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95736" y="765432"/>
            <a:ext cx="3558988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Младшая группа</a:t>
            </a:r>
            <a:endParaRPr lang="ru-RU" sz="2800" b="1" i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4902" y="1326255"/>
            <a:ext cx="64087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  <a:cs typeface="Times New Roman" pitchFamily="18" charset="0"/>
              </a:rPr>
              <a:t>Огород для младших групп устраивается рядом с игровой площадкой. Так воспитателю проще организовать работу с детьми, сочетая ее с игрой. 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b="1" dirty="0" smtClean="0">
              <a:latin typeface="Georgia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  <a:cs typeface="Times New Roman" pitchFamily="18" charset="0"/>
              </a:rPr>
              <a:t>Следует использовать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быстрорастущие овощи</a:t>
            </a:r>
            <a:r>
              <a:rPr lang="ru-RU" b="1" dirty="0" smtClean="0">
                <a:latin typeface="Georgia" pitchFamily="18" charset="0"/>
                <a:cs typeface="Times New Roman" pitchFamily="18" charset="0"/>
              </a:rPr>
              <a:t>, и прежде всего такие, которые можно есть в сыром виде.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b="1" dirty="0" smtClean="0">
              <a:latin typeface="Georgia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  <a:cs typeface="Times New Roman" pitchFamily="18" charset="0"/>
              </a:rPr>
              <a:t>Это 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  <a:cs typeface="Times New Roman" pitchFamily="18" charset="0"/>
              </a:rPr>
              <a:t>лук, горох бобы, редис</a:t>
            </a:r>
            <a:r>
              <a:rPr lang="ru-RU" b="1" dirty="0" smtClean="0">
                <a:latin typeface="Georgia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b="1" dirty="0" smtClean="0">
              <a:latin typeface="Georgia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b="1" dirty="0" smtClean="0">
                <a:latin typeface="Georgia" pitchFamily="18" charset="0"/>
                <a:cs typeface="Times New Roman" pitchFamily="18" charset="0"/>
              </a:rPr>
              <a:t>Старшие дети могут посеять для них семена салата , моркови, репы.</a:t>
            </a:r>
            <a:endParaRPr lang="ru-RU" b="1" dirty="0"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36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716</Words>
  <Application>Microsoft Office PowerPoint</Application>
  <PresentationFormat>Экран (4:3)</PresentationFormat>
  <Paragraphs>112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Маруся</dc:creator>
  <cp:lastModifiedBy>Маруся</cp:lastModifiedBy>
  <cp:revision>16</cp:revision>
  <dcterms:created xsi:type="dcterms:W3CDTF">2017-05-22T15:52:32Z</dcterms:created>
  <dcterms:modified xsi:type="dcterms:W3CDTF">2017-05-29T06:04:05Z</dcterms:modified>
</cp:coreProperties>
</file>