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9" r:id="rId6"/>
    <p:sldId id="268" r:id="rId7"/>
    <p:sldId id="272" r:id="rId8"/>
    <p:sldId id="270" r:id="rId9"/>
    <p:sldId id="265" r:id="rId10"/>
    <p:sldId id="273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DB1F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hyperlink" Target="http://www.smayli.ru/smile/detia-648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2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Разное\АДАПТАЦИЯ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908720"/>
            <a:ext cx="7344816" cy="5616624"/>
          </a:xfrm>
          <a:ln>
            <a:noFill/>
          </a:ln>
          <a:effectLst/>
        </p:spPr>
        <p:txBody>
          <a:bodyPr anchor="t" anchorCtr="0">
            <a:normAutofit fontScale="70000" lnSpcReduction="20000"/>
            <a:scene3d>
              <a:camera prst="orthographicFront">
                <a:rot lat="0" lon="600000" rev="0"/>
              </a:camera>
              <a:lightRig rig="threePt" dir="t"/>
            </a:scene3d>
            <a:sp3d/>
          </a:bodyPr>
          <a:lstStyle/>
          <a:p>
            <a:endParaRPr lang="ru-RU" dirty="0" smtClean="0">
              <a:ln>
                <a:solidFill>
                  <a:srgbClr val="FF0000"/>
                </a:solidFill>
              </a:ln>
              <a:blipFill dpi="0" rotWithShape="1">
                <a:blip r:embed="rId3"/>
                <a:srcRect/>
                <a:stretch>
                  <a:fillRect/>
                </a:stretch>
              </a:blipFill>
            </a:endParaRPr>
          </a:p>
          <a:p>
            <a:endParaRPr lang="ru-RU" dirty="0" smtClean="0">
              <a:ln>
                <a:solidFill>
                  <a:srgbClr val="FF0000"/>
                </a:solidFill>
              </a:ln>
              <a:blipFill dpi="0" rotWithShape="1">
                <a:blip r:embed="rId3"/>
                <a:srcRect/>
                <a:stretch>
                  <a:fillRect/>
                </a:stretch>
              </a:blipFill>
            </a:endParaRPr>
          </a:p>
          <a:p>
            <a:r>
              <a:rPr lang="ru-RU" sz="9400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cs typeface="Aharoni" pitchFamily="2" charset="-79"/>
              </a:rPr>
              <a:t>АДАПТАЦИЯ</a:t>
            </a:r>
          </a:p>
          <a:p>
            <a:r>
              <a:rPr lang="ru-RU" sz="9400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cs typeface="Aharoni" pitchFamily="2" charset="-79"/>
              </a:rPr>
              <a:t> ДЕТЕЙ </a:t>
            </a:r>
          </a:p>
          <a:p>
            <a:r>
              <a:rPr lang="ru-RU" sz="9400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cs typeface="Aharoni" pitchFamily="2" charset="-79"/>
              </a:rPr>
              <a:t>К ДЕТСКОМУ САДУ</a:t>
            </a:r>
          </a:p>
          <a:p>
            <a:endParaRPr lang="ru-RU" dirty="0" smtClean="0">
              <a:ln>
                <a:solidFill>
                  <a:schemeClr val="tx1"/>
                </a:solidFill>
              </a:ln>
              <a:blipFill dpi="0" rotWithShape="1">
                <a:blip r:embed="rId3"/>
                <a:srcRect/>
                <a:stretch>
                  <a:fillRect/>
                </a:stretch>
              </a:blipFill>
            </a:endParaRPr>
          </a:p>
          <a:p>
            <a:endParaRPr lang="ru-RU" dirty="0" smtClean="0">
              <a:ln>
                <a:solidFill>
                  <a:srgbClr val="FF0000"/>
                </a:solidFill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glow rad="127000">
                  <a:srgbClr val="FFFF00"/>
                </a:glow>
              </a:effectLst>
            </a:endParaRPr>
          </a:p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Подготовила педагог-психолог</a:t>
            </a:r>
          </a:p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МАДОУ </a:t>
            </a:r>
            <a:r>
              <a:rPr lang="ru-RU" sz="24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д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/с № 10 «Солнышко»</a:t>
            </a:r>
          </a:p>
          <a:p>
            <a:r>
              <a:rPr lang="ru-RU" sz="24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Багина</a:t>
            </a:r>
            <a:r>
              <a:rPr lang="ru-RU" sz="240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Анна Анатольевна</a:t>
            </a:r>
            <a:endParaRPr lang="ru-RU" sz="29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" name="Picture 18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1" y="4365625"/>
            <a:ext cx="223289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123\Desktop\2\Deti5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24202"/>
            <a:ext cx="1700312" cy="25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344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123\Desktop\2\Deti8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9570" y="2260600"/>
            <a:ext cx="2484859" cy="25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23\Desktop\2\Deti3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4291"/>
            <a:ext cx="2378946" cy="207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23\Desktop\2\Deti7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1" y="604926"/>
            <a:ext cx="1901701" cy="220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123\Desktop\2\Deti100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2637" y="4259074"/>
            <a:ext cx="1903859" cy="234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123\Desktop\2\Deti83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4259074"/>
            <a:ext cx="2394609" cy="24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838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000">
        <p:checker/>
      </p:transition>
    </mc:Choice>
    <mc:Fallback>
      <p:transition spd="slow" advTm="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492896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38000" endPos="60000" dist="29997" dir="5400000" sy="-100000" algn="bl" rotWithShape="0"/>
                </a:effectLst>
              </a:rPr>
              <a:t>Спасибо за внимание</a:t>
            </a:r>
            <a:endParaRPr lang="ru-RU" sz="6000" b="1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380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97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2000">
        <p14:prism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716" y="-254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508" y="1844824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Для ребенка детский садик, несомненно, является новым, еще неизвестным пространством, с новым окружением и новыми отношениями</a:t>
            </a:r>
            <a:r>
              <a:rPr lang="ru-RU" sz="2400" dirty="0" smtClean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. С </a:t>
            </a:r>
            <a:r>
              <a:rPr lang="ru-RU" sz="24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поступлением ребенка в дошкольное учреждение в его жизни происходит</a:t>
            </a:r>
            <a:r>
              <a:rPr lang="ru-RU" sz="2000" dirty="0">
                <a:ln>
                  <a:solidFill>
                    <a:srgbClr val="0070C0">
                      <a:alpha val="32000"/>
                    </a:srgbClr>
                  </a:solidFill>
                </a:ln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000" dirty="0">
                <a:ln>
                  <a:solidFill>
                    <a:srgbClr val="0070C0">
                      <a:alpha val="32000"/>
                    </a:srgbClr>
                  </a:solidFill>
                </a:ln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200" b="1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множество изменений</a:t>
            </a:r>
            <a:r>
              <a:rPr lang="ru-RU" sz="20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:</a:t>
            </a:r>
            <a:endParaRPr lang="ru-RU" dirty="0">
              <a:ln>
                <a:solidFill>
                  <a:srgbClr val="0070C0">
                    <a:alpha val="32000"/>
                  </a:srgbClr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" y="3906927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Отсутствие </a:t>
            </a:r>
            <a:r>
              <a:rPr lang="ru-RU" sz="2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родителей в течение 9 и более </a:t>
            </a: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часов</a:t>
            </a:r>
            <a:endParaRPr lang="ru-RU" sz="2800" b="1" i="1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marL="342900" lvl="0" indent="-34290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Новые требования к </a:t>
            </a: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поведению</a:t>
            </a:r>
          </a:p>
          <a:p>
            <a:pPr marL="342900" lvl="0" indent="-34290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Строгий режим дня</a:t>
            </a:r>
          </a:p>
          <a:p>
            <a:pPr marL="342900" lvl="0" indent="-34290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Другой стиль общения </a:t>
            </a:r>
            <a:endParaRPr lang="ru-RU" sz="2800" b="1" dirty="0" smtClean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marL="342900" lvl="0" indent="-34290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Постоянный </a:t>
            </a:r>
            <a:r>
              <a:rPr lang="ru-RU" sz="2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контакт со </a:t>
            </a: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сверстниками</a:t>
            </a:r>
            <a:endParaRPr lang="ru-RU" sz="2800" b="1" i="1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marL="342900" lvl="0" indent="-34290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Новое помещение </a:t>
            </a:r>
            <a:endParaRPr lang="ru-RU" sz="2800" b="1" i="1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0681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Адаптация</a:t>
            </a:r>
            <a:r>
              <a:rPr lang="ru-RU" sz="28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 </a:t>
            </a:r>
            <a:r>
              <a:rPr lang="ru-RU" sz="28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–</a:t>
            </a: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 </a:t>
            </a:r>
            <a:r>
              <a:rPr lang="ru-RU" sz="3200" b="1" dirty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сложный процесс приспособления  организма </a:t>
            </a:r>
            <a:endParaRPr lang="ru-RU" sz="3200" b="1" dirty="0" smtClean="0">
              <a:ln>
                <a:solidFill>
                  <a:srgbClr val="7030A0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165100">
                  <a:srgbClr val="FFC000">
                    <a:alpha val="53000"/>
                  </a:srgbClr>
                </a:glow>
              </a:effectLst>
            </a:endParaRPr>
          </a:p>
          <a:p>
            <a:pPr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к </a:t>
            </a:r>
            <a:r>
              <a:rPr lang="ru-RU" sz="3200" b="1" dirty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новым условиям.</a:t>
            </a:r>
            <a:endParaRPr lang="ru-RU" sz="2000" dirty="0">
              <a:ln>
                <a:solidFill>
                  <a:srgbClr val="7030A0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  <p:pic>
        <p:nvPicPr>
          <p:cNvPr id="2050" name="Picture 2" descr="C:\Users\123\Desktop\2\i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307" y="4581128"/>
            <a:ext cx="2717978" cy="227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31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8000">
        <p:blinds dir="vert"/>
      </p:transition>
    </mc:Choice>
    <mc:Fallback>
      <p:transition spd="slow" advTm="8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8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20402"/>
            <a:ext cx="914400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  <a:ea typeface="+mj-ea"/>
                <a:cs typeface="+mj-cs"/>
              </a:rPr>
              <a:t>Все эти изменения обрушиваются на ребенка </a:t>
            </a:r>
            <a:r>
              <a:rPr lang="ru-RU" sz="3600" u="sng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  <a:ea typeface="+mj-ea"/>
                <a:cs typeface="+mj-cs"/>
              </a:rPr>
              <a:t>одновременно</a:t>
            </a:r>
            <a:r>
              <a:rPr lang="ru-RU" sz="3600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  <a:ea typeface="+mj-ea"/>
                <a:cs typeface="+mj-cs"/>
              </a:rPr>
              <a:t>,</a:t>
            </a:r>
            <a:r>
              <a:rPr lang="ru-RU" sz="3200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  <a:ea typeface="+mj-ea"/>
                <a:cs typeface="+mj-cs"/>
              </a:rPr>
              <a:t> создавая для него</a:t>
            </a:r>
            <a:br>
              <a:rPr lang="ru-RU" sz="3200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  <a:ea typeface="+mj-ea"/>
                <a:cs typeface="+mj-cs"/>
              </a:rPr>
            </a:br>
            <a:r>
              <a:rPr lang="ru-RU" sz="3600" spc="50" dirty="0">
                <a:ln w="11430"/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стрессовую </a:t>
            </a:r>
            <a:r>
              <a:rPr lang="ru-RU" sz="3600" spc="50" dirty="0" smtClean="0">
                <a:ln w="11430"/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ситуацию</a:t>
            </a:r>
            <a:r>
              <a:rPr lang="ru-RU" sz="3200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  <a:ea typeface="+mj-ea"/>
                <a:cs typeface="+mj-cs"/>
              </a:rPr>
              <a:t>,</a:t>
            </a:r>
          </a:p>
          <a:p>
            <a:pPr algn="ctr"/>
            <a:r>
              <a:rPr lang="ru-RU" sz="3200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  <a:ea typeface="+mj-ea"/>
                <a:cs typeface="+mj-cs"/>
              </a:rPr>
              <a:t> которая </a:t>
            </a:r>
            <a:r>
              <a:rPr lang="ru-RU" sz="3200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  <a:ea typeface="+mj-ea"/>
                <a:cs typeface="+mj-cs"/>
              </a:rPr>
              <a:t>без специальной организации</a:t>
            </a:r>
            <a:br>
              <a:rPr lang="ru-RU" sz="3200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  <a:ea typeface="+mj-ea"/>
                <a:cs typeface="+mj-cs"/>
              </a:rPr>
            </a:br>
            <a:r>
              <a:rPr lang="ru-RU" sz="3200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  <a:ea typeface="+mj-ea"/>
                <a:cs typeface="+mj-cs"/>
              </a:rPr>
              <a:t>может привести</a:t>
            </a:r>
            <a:br>
              <a:rPr lang="ru-RU" sz="3200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  <a:ea typeface="+mj-ea"/>
                <a:cs typeface="+mj-cs"/>
              </a:rPr>
            </a:br>
            <a:r>
              <a:rPr lang="ru-RU" sz="3600" u="sng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  <a:ea typeface="+mj-ea"/>
                <a:cs typeface="+mj-cs"/>
              </a:rPr>
              <a:t>к невротическим </a:t>
            </a:r>
            <a:r>
              <a:rPr lang="ru-RU" sz="3600" u="sng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  <a:ea typeface="+mj-ea"/>
                <a:cs typeface="+mj-cs"/>
              </a:rPr>
              <a:t>реакциям</a:t>
            </a:r>
            <a:r>
              <a:rPr lang="ru-RU" sz="3200" u="sng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  <a:ea typeface="+mj-ea"/>
                <a:cs typeface="+mj-cs"/>
              </a:rPr>
              <a:t>:</a:t>
            </a:r>
            <a:r>
              <a:rPr lang="ru-RU" sz="3200" b="1" u="sng" dirty="0">
                <a:pattFill prst="trellis">
                  <a:fgClr>
                    <a:srgbClr val="FF0000"/>
                  </a:fgClr>
                  <a:bgClr>
                    <a:srgbClr val="0070C0"/>
                  </a:bgClr>
                </a:pattFill>
                <a:ea typeface="+mj-ea"/>
                <a:cs typeface="+mj-cs"/>
              </a:rPr>
              <a:t/>
            </a:r>
            <a:br>
              <a:rPr lang="ru-RU" sz="3200" b="1" u="sng" dirty="0">
                <a:pattFill prst="trellis">
                  <a:fgClr>
                    <a:srgbClr val="FF0000"/>
                  </a:fgClr>
                  <a:bgClr>
                    <a:srgbClr val="0070C0"/>
                  </a:bgClr>
                </a:pattFill>
                <a:ea typeface="+mj-ea"/>
                <a:cs typeface="+mj-cs"/>
              </a:rPr>
            </a:br>
            <a:endParaRPr lang="ru-RU" sz="3300" b="1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ru-RU" sz="3300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- капризы,          </a:t>
            </a:r>
            <a:r>
              <a:rPr lang="ru-RU" sz="3300" b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/>
            </a:r>
            <a:br>
              <a:rPr lang="ru-RU" sz="3300" b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ru-RU" sz="3300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                 - страхи</a:t>
            </a:r>
            <a:r>
              <a:rPr lang="ru-RU" sz="3300" b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,</a:t>
            </a:r>
            <a:br>
              <a:rPr lang="ru-RU" sz="3300" b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ru-RU" sz="3300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                                - отказ </a:t>
            </a:r>
            <a:r>
              <a:rPr lang="ru-RU" sz="3300" b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от еды,</a:t>
            </a:r>
            <a:br>
              <a:rPr lang="ru-RU" sz="3300" b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ru-RU" sz="3300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                                                          - частые болезни. </a:t>
            </a:r>
            <a:endParaRPr lang="ru-RU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</a:endParaRPr>
          </a:p>
        </p:txBody>
      </p:sp>
      <p:pic>
        <p:nvPicPr>
          <p:cNvPr id="7170" name="Picture 2" descr="C:\Users\123\Desktop\2\Deti5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25357"/>
            <a:ext cx="1606066" cy="25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23\Desktop\2\Deti11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09742"/>
            <a:ext cx="1901576" cy="203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5893829"/>
      </p:ext>
    </p:extLst>
  </p:cSld>
  <p:clrMapOvr>
    <a:masterClrMapping/>
  </p:clrMapOvr>
  <p:transition spd="slow" advTm="7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23\Desktop\2\i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4689"/>
            <a:ext cx="2592712" cy="2139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4664" y="116632"/>
            <a:ext cx="81277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kern="0" dirty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Адаптация</a:t>
            </a:r>
            <a:r>
              <a:rPr lang="ru-RU" sz="2400" b="1" kern="0" dirty="0">
                <a:ln>
                  <a:solidFill>
                    <a:srgbClr val="FF0000"/>
                  </a:solidFill>
                </a:ln>
                <a:solidFill>
                  <a:srgbClr val="0082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sz="2400" b="1" kern="0" dirty="0" smtClean="0">
                <a:ln>
                  <a:solidFill>
                    <a:srgbClr val="FF0000"/>
                  </a:solidFill>
                </a:ln>
                <a:solidFill>
                  <a:srgbClr val="0082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– постепенный </a:t>
            </a:r>
            <a:r>
              <a:rPr lang="ru-RU" sz="2400" b="1" kern="0" dirty="0">
                <a:ln>
                  <a:solidFill>
                    <a:srgbClr val="FF0000"/>
                  </a:solidFill>
                </a:ln>
                <a:solidFill>
                  <a:srgbClr val="0082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процесс, имеющий свою продолжительность у каждого ребёнка</a:t>
            </a:r>
            <a:r>
              <a:rPr lang="ru-RU" sz="2400" b="1" kern="0" dirty="0" smtClean="0">
                <a:ln>
                  <a:solidFill>
                    <a:srgbClr val="FF0000"/>
                  </a:solidFill>
                </a:ln>
                <a:solidFill>
                  <a:srgbClr val="0082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  <a:p>
            <a:pPr lvl="0">
              <a:defRPr/>
            </a:pPr>
            <a:r>
              <a:rPr lang="ru-RU" sz="2400" b="1" kern="0" dirty="0" smtClean="0">
                <a:ln>
                  <a:solidFill>
                    <a:srgbClr val="FF0000"/>
                  </a:solidFill>
                </a:ln>
                <a:solidFill>
                  <a:srgbClr val="0082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  <a:p>
            <a:pPr lvl="0">
              <a:defRPr/>
            </a:pPr>
            <a:endParaRPr lang="ru-RU" sz="2400" b="1" kern="0" dirty="0" smtClean="0">
              <a:ln>
                <a:solidFill>
                  <a:srgbClr val="FF0000"/>
                </a:solidFill>
              </a:ln>
              <a:solidFill>
                <a:srgbClr val="00823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0">
              <a:defRPr/>
            </a:pP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Выделяют три степени адаптации:</a:t>
            </a:r>
            <a:endParaRPr lang="ru-RU" sz="1600" kern="0" dirty="0">
              <a:ln>
                <a:solidFill>
                  <a:schemeClr val="tx1"/>
                </a:solidFill>
              </a:ln>
              <a:pattFill prst="pct70">
                <a:fgClr>
                  <a:srgbClr val="00823B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647" y="2294625"/>
            <a:ext cx="8334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sz="2400" b="1" kern="0" dirty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Легкая адаптация</a:t>
            </a:r>
            <a:r>
              <a:rPr lang="ru-RU" sz="2400" b="1" kern="0" dirty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- </a:t>
            </a:r>
            <a:r>
              <a:rPr lang="ru-RU" sz="2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сдвиги нормализуются в течение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10-15 </a:t>
            </a:r>
            <a:r>
              <a:rPr lang="ru-RU" sz="2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дней, ребенок прибавляет в весе, адекватно ведет себя в коллективе, болеет не чаще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обычного</a:t>
            </a:r>
          </a:p>
          <a:p>
            <a:pPr indent="-457200" algn="just"/>
            <a:r>
              <a:rPr lang="ru-RU" sz="2400" b="1" kern="0" dirty="0" smtClean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Адаптация </a:t>
            </a:r>
            <a:r>
              <a:rPr lang="ru-RU" sz="2400" b="1" kern="0" dirty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средней тяжести</a:t>
            </a:r>
            <a:r>
              <a:rPr lang="ru-RU" sz="2400" b="1" kern="0" dirty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- </a:t>
            </a:r>
            <a:r>
              <a:rPr lang="ru-RU" sz="2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сдвиги нормализуются в течение месяца, при этом ребенок на короткое время теряет в весе, может наступить заболевание длительностью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5-7 </a:t>
            </a:r>
            <a:r>
              <a:rPr lang="ru-RU" sz="2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дней, есть признаки психического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стресса</a:t>
            </a:r>
          </a:p>
          <a:p>
            <a:pPr indent="-457200" algn="just"/>
            <a:r>
              <a:rPr lang="ru-RU" sz="2400" b="1" kern="0" dirty="0" smtClean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Тяжелая </a:t>
            </a:r>
            <a:r>
              <a:rPr lang="ru-RU" sz="2400" b="1" kern="0" dirty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адаптация</a:t>
            </a:r>
            <a:r>
              <a:rPr lang="ru-RU" sz="2400" b="1" kern="0" dirty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2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длится от 2 до 6 месяцев, ребенок часто болеет, теряет уже имеющиеся навыки, может наступить как физическое, так и психическое истощение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организма</a:t>
            </a:r>
            <a:endParaRPr lang="ru-RU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76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5000">
        <p14:vortex dir="r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58" y="-46901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502" y="116632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>
                  <a:solidFill>
                    <a:srgbClr val="00823B"/>
                  </a:solidFill>
                </a:ln>
                <a:pattFill prst="lgCheck">
                  <a:fgClr>
                    <a:srgbClr val="00823B"/>
                  </a:fgClr>
                  <a:bgClr>
                    <a:srgbClr val="DB1F2C"/>
                  </a:bgClr>
                </a:pattFill>
              </a:rPr>
              <a:t>Адаптационный период считается законченным, если ребёнок с аппетитом ест, быстро засыпает и вовремя просыпается в бодром настроении, играет один или со сверстниками.</a:t>
            </a:r>
          </a:p>
        </p:txBody>
      </p:sp>
      <p:pic>
        <p:nvPicPr>
          <p:cNvPr id="2052" name="Picture 4" descr="C:\Users\123\Desktop\2\i 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71616"/>
            <a:ext cx="3191322" cy="2358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23\Desktop\2\Deti8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9652" y="3394799"/>
            <a:ext cx="2621802" cy="31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23\Desktop\2\Deti85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986" y="3429001"/>
            <a:ext cx="2508814" cy="331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449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7000">
        <p:checker/>
      </p:transition>
    </mc:Choice>
    <mc:Fallback>
      <p:transition spd="slow" advTm="7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05" y="1075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572" y="1339027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Занимайтесь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со своим ребёнком: т.е. учите его самостоятельно обслуживать себя-одеваться, раздеваться, есть, пользоваться горшком, но никак не </a:t>
            </a:r>
            <a:r>
              <a:rPr lang="ru-RU" sz="2000" dirty="0" err="1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памперсами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.</a:t>
            </a:r>
          </a:p>
          <a:p>
            <a:pPr marL="285750" indent="285750">
              <a:buFont typeface="Arial" pitchFamily="34" charset="0"/>
              <a:buChar char="•"/>
            </a:pPr>
            <a:endParaRPr lang="ru-RU" sz="2000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  <a:p>
            <a:pPr marL="28575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Придерживайтесь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дома того же режима дня, что и в детском саду, хотя бы на момент привыкания ребёнка к дошкольному учреждению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.</a:t>
            </a:r>
          </a:p>
          <a:p>
            <a:pPr marL="285750" indent="285750">
              <a:buFont typeface="Arial" pitchFamily="34" charset="0"/>
              <a:buChar char="•"/>
            </a:pPr>
            <a:endParaRPr lang="ru-RU" sz="2000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  <a:p>
            <a:pPr marL="28575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Настраивайте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ребёнка на детский сад только положительно, чтобы не было проблем при расставании с родителями по утрам.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</a:rPr>
              <a:t>Рекомендации родителям </a:t>
            </a:r>
            <a:endParaRPr lang="ru-RU" sz="3200" dirty="0" smtClean="0">
              <a:ln>
                <a:solidFill>
                  <a:srgbClr val="00823B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</a:rPr>
              <a:t>по </a:t>
            </a:r>
            <a:r>
              <a:rPr lang="ru-RU" sz="3200" dirty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</a:rPr>
              <a:t>подготовке ребенка к детскому саду</a:t>
            </a:r>
          </a:p>
        </p:txBody>
      </p:sp>
    </p:spTree>
    <p:extLst>
      <p:ext uri="{BB962C8B-B14F-4D97-AF65-F5344CB8AC3E}">
        <p14:creationId xmlns:p14="http://schemas.microsoft.com/office/powerpoint/2010/main" xmlns="" val="225019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5000">
        <p14:prism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5846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Общайтесь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с ребёнком, не отмахивайтесь от его вопросов. Сами наталкивайте его на разговор с вами. Беседуйте с ним как можно чаще! Проявите заинтересованность в своём ребёнке! И у вашего ребёнка не будет проблем в речевом и умственном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развитии.</a:t>
            </a:r>
          </a:p>
          <a:p>
            <a:pPr marL="285750" lvl="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Старайтесь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, чтобы ваш ребёнок хоть немного ходил пешком, без санок, без маминых и папиных рук! Развивайте ножки ребёнка! Я прекрасно понимаю: вы торопитесь на работу, времени в обрез, НО всё-таки найдите компромиссное решение этой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проблеме.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1022" y="2890391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00823B"/>
                </a:solidFill>
              </a:rPr>
              <a:t>Главное же для ребёнка в период адаптации к детскому саду – это Ваше терпение и любовь.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39117"/>
            <a:ext cx="3865563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979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Arial"/>
              </a:rPr>
              <a:t>Не делайте ошибок</a:t>
            </a:r>
          </a:p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К </a:t>
            </a:r>
            <a:r>
              <a:rPr lang="ru-RU" dirty="0">
                <a:ln>
                  <a:solidFill>
                    <a:srgbClr val="C0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сожалению, иногда родители совершают серьезные ошибки, которые затрудняют адаптацию ребенка. </a:t>
            </a:r>
            <a:endParaRPr lang="ru-RU" dirty="0" smtClean="0">
              <a:ln>
                <a:solidFill>
                  <a:srgbClr val="C0000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/>
            </a:endParaRP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Чего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нельзя делать ни в коем случае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:</a:t>
            </a:r>
          </a:p>
          <a:p>
            <a:pPr indent="457200" algn="just">
              <a:buFont typeface="Arial"/>
              <a:buChar char="•"/>
            </a:pP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наказывать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 или сердиться на малыша за то, что он плачет при расставании или дома при упоминании необходимости идти в сад! Помните, он имеет право на такую реакцию. Строгое напоминание о том, что «он обещал не плакать», – тоже абсолютно не эффективно. Дети этого возраста еще не умеют «держать слово». Лучше еще раз напомните, что вы обязательно придете.</a:t>
            </a:r>
          </a:p>
          <a:p>
            <a:pPr indent="457200" algn="just">
              <a:buFont typeface="Arial"/>
              <a:buChar char="•"/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пугать детским садом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 («Вот будешь себя плохо вести, опять в детский сад пойдешь!»). Место, которым пугают, никогда не станет ни любимым, ни безопасным.</a:t>
            </a:r>
          </a:p>
          <a:p>
            <a:pPr indent="457200" algn="just">
              <a:buFont typeface="Arial"/>
              <a:buChar char="•"/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плохо отзываться о воспитателях и саде при ребенке</a:t>
            </a:r>
            <a:r>
              <a:rPr lang="ru-RU" sz="2000" dirty="0">
                <a:ln>
                  <a:solidFill>
                    <a:srgbClr val="C0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. 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Это может навести малыша на мысль, что сад – это нехорошее место и его окружают плохие люди. Тогда тревога не пройдет вообще.</a:t>
            </a:r>
          </a:p>
          <a:p>
            <a:pPr indent="457200" algn="just">
              <a:buFont typeface="Arial"/>
              <a:buChar char="•"/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обманывать ребенка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, говоря, что вы придете очень скоро, если малышу, например, предстоит оставаться в садике полдня или даже полный день. Пусть лучше он знает, что мама придет не скоро, чем будет ждать ее целый день и может потерять доверие к самому близкому человеку.</a:t>
            </a:r>
            <a:endParaRPr lang="ru-RU" b="0" i="0" dirty="0">
              <a:ln>
                <a:solidFill>
                  <a:srgbClr val="00B0F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60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8846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FF0000"/>
                  </a:solidFill>
                </a:ln>
                <a:pattFill prst="pct80">
                  <a:fgClr>
                    <a:srgbClr val="0070C0"/>
                  </a:fgClr>
                  <a:bgClr>
                    <a:schemeClr val="bg1"/>
                  </a:bgClr>
                </a:pattFill>
              </a:rPr>
              <a:t>Любой родитель должен помнить, что основная ответственность за успешность адаптации лежит на нем. Постарайтесь быть терпимыми в период адаптации ребенка к ДОУ в любом возрасте, не жалейте времени на эмоционально- личностное общение с ребенком, поощряйте посещение детского сада ребенком. Помните, что детский сад- это первый шаг в общество, импульс к развитию знаний ребенка о поведении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xmlns="" val="18984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0000">
        <p14:rippl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488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Windows User</cp:lastModifiedBy>
  <cp:revision>68</cp:revision>
  <dcterms:created xsi:type="dcterms:W3CDTF">2012-10-04T18:01:17Z</dcterms:created>
  <dcterms:modified xsi:type="dcterms:W3CDTF">2017-11-22T11:25:18Z</dcterms:modified>
</cp:coreProperties>
</file>